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ter" panose="020B0604020202020204" charset="0"/>
      <p:regular r:id="rId13"/>
    </p:embeddedFont>
    <p:embeddedFont>
      <p:font typeface="Manrope" panose="020B0604020202020204" charset="0"/>
      <p:regular r:id="rId14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842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8648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Retrospective Analysis of Brain MRI Images for Tumor Detection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985147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Course: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ISE 481 Biomedical Information Systems</a:t>
            </a:r>
            <a:endParaRPr lang="en-US" sz="1750" dirty="0"/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Students: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Mete Alper Tekce, Ekin Ada Özen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68160" y="659368"/>
            <a:ext cx="6722745" cy="5776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 &amp; Future Directions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1468160" y="1606748"/>
            <a:ext cx="3774758" cy="3772495"/>
          </a:xfrm>
          <a:prstGeom prst="roundRect">
            <a:avLst>
              <a:gd name="adj" fmla="val 4411"/>
            </a:avLst>
          </a:prstGeom>
          <a:solidFill>
            <a:srgbClr val="FFFFFF"/>
          </a:solidFill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4" name="Text 2"/>
          <p:cNvSpPr/>
          <p:nvPr/>
        </p:nvSpPr>
        <p:spPr>
          <a:xfrm>
            <a:off x="1675805" y="1814393"/>
            <a:ext cx="2311003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Findings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1675805" y="2214086"/>
            <a:ext cx="3359468" cy="2957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project successfully demonstrated that Gaussian filtering significantly improves MRI image quality for brain tumor detection. The implemented Python-based pipeline reduced Rician noise while preserving critical anatomical features, with quantified SNR improvements supporting enhanced diagnostic confidence.</a:t>
            </a:r>
            <a:endParaRPr lang="en-US" sz="1450" dirty="0"/>
          </a:p>
        </p:txBody>
      </p:sp>
      <p:sp>
        <p:nvSpPr>
          <p:cNvPr id="6" name="Shape 4"/>
          <p:cNvSpPr/>
          <p:nvPr/>
        </p:nvSpPr>
        <p:spPr>
          <a:xfrm>
            <a:off x="5427702" y="1606748"/>
            <a:ext cx="3774758" cy="3772495"/>
          </a:xfrm>
          <a:prstGeom prst="roundRect">
            <a:avLst>
              <a:gd name="adj" fmla="val 4411"/>
            </a:avLst>
          </a:prstGeom>
          <a:solidFill>
            <a:srgbClr val="FFFFFF"/>
          </a:solidFill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7" name="Text 5"/>
          <p:cNvSpPr/>
          <p:nvPr/>
        </p:nvSpPr>
        <p:spPr>
          <a:xfrm>
            <a:off x="5635347" y="1814393"/>
            <a:ext cx="2311003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Clinical Implications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5635347" y="2214086"/>
            <a:ext cx="3359468" cy="2366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Enhanced image quality through computational post-processing can serve as a valuable diagnostic support tool, potentially reducing interpretation errors and facilitating earlier tumor detection. The non-invasive, retrospective methodology enables rapid validation and deployment.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9387245" y="1606748"/>
            <a:ext cx="3774758" cy="3772495"/>
          </a:xfrm>
          <a:prstGeom prst="roundRect">
            <a:avLst>
              <a:gd name="adj" fmla="val 4411"/>
            </a:avLst>
          </a:prstGeom>
          <a:solidFill>
            <a:srgbClr val="FFFFFF"/>
          </a:solidFill>
          <a:ln w="2286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0" name="Text 8"/>
          <p:cNvSpPr/>
          <p:nvPr/>
        </p:nvSpPr>
        <p:spPr>
          <a:xfrm>
            <a:off x="9594890" y="1814393"/>
            <a:ext cx="2311003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Future Work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9594890" y="2214086"/>
            <a:ext cx="3359468" cy="2070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Future investigations should explore advanced denoising algorithms (e.g., Non-Local Means, BM3D), integration with automated tumor segmentation pipelines, and validation on larger multicenter datasets to establish clinical utility and generalizability.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1468160" y="5679544"/>
            <a:ext cx="11693962" cy="30718"/>
          </a:xfrm>
          <a:prstGeom prst="rect">
            <a:avLst/>
          </a:prstGeom>
          <a:solidFill>
            <a:srgbClr val="55575A">
              <a:alpha val="5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3" name="Text 11"/>
          <p:cNvSpPr/>
          <p:nvPr/>
        </p:nvSpPr>
        <p:spPr>
          <a:xfrm>
            <a:off x="1468160" y="5987534"/>
            <a:ext cx="2311003" cy="288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References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1468160" y="6553676"/>
            <a:ext cx="11693962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Kaggle Repository: "Brain MRI Images for Tumor Detection" - Public neuroimaging dataset for machine learning research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1468160" y="6914078"/>
            <a:ext cx="11693962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2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OpenCV Documentation (v4.x) - Computer Vision library for Python, official documentation and API reference</a:t>
            </a: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1468160" y="7274481"/>
            <a:ext cx="11693962" cy="295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300"/>
              </a:lnSpc>
              <a:buSzPct val="100000"/>
              <a:buFont typeface="+mj-lt"/>
              <a:buAutoNum type="arabicPeriod" startAt="3"/>
            </a:pPr>
            <a:r>
              <a:rPr lang="en-US" sz="14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ISE 481 Biomedical Information Systems - Course lecture notes and laboratory materials, University curriculum</a:t>
            </a:r>
            <a:endParaRPr lang="en-US" sz="14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629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Presentation Agenda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586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313742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" name="Text 3"/>
          <p:cNvSpPr/>
          <p:nvPr/>
        </p:nvSpPr>
        <p:spPr>
          <a:xfrm>
            <a:off x="793790" y="24880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Problem Definition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2978468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Clinical need for enhanced tumor detection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19586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2313742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Text 7"/>
          <p:cNvSpPr/>
          <p:nvPr/>
        </p:nvSpPr>
        <p:spPr>
          <a:xfrm>
            <a:off x="5216962" y="24880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Study Design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2978468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Retrospective analysis framework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19586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2313742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3" name="Text 11"/>
          <p:cNvSpPr/>
          <p:nvPr/>
        </p:nvSpPr>
        <p:spPr>
          <a:xfrm>
            <a:off x="9640133" y="248804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 Information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2978468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Source and ethical compliance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1011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4456152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7" name="Text 15"/>
          <p:cNvSpPr/>
          <p:nvPr/>
        </p:nvSpPr>
        <p:spPr>
          <a:xfrm>
            <a:off x="793790" y="46304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MRI Physics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5120878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Imaging modality fundamentals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5216962" y="41011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5216962" y="4456152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1" name="Text 19"/>
          <p:cNvSpPr/>
          <p:nvPr/>
        </p:nvSpPr>
        <p:spPr>
          <a:xfrm>
            <a:off x="5216962" y="46304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Methodology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216962" y="5120878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Image processing techniques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9640133" y="41011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9640133" y="4456152"/>
            <a:ext cx="4196358" cy="3048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5" name="Text 23"/>
          <p:cNvSpPr/>
          <p:nvPr/>
        </p:nvSpPr>
        <p:spPr>
          <a:xfrm>
            <a:off x="9640133" y="46304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Results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9640133" y="5120878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SNR improvements and comparisons</a:t>
            </a:r>
            <a:endParaRPr lang="en-US" sz="1750" dirty="0"/>
          </a:p>
        </p:txBody>
      </p:sp>
      <p:sp>
        <p:nvSpPr>
          <p:cNvPr id="27" name="Text 25"/>
          <p:cNvSpPr/>
          <p:nvPr/>
        </p:nvSpPr>
        <p:spPr>
          <a:xfrm>
            <a:off x="793790" y="58806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07</a:t>
            </a:r>
            <a:endParaRPr lang="en-US" sz="1750" dirty="0"/>
          </a:p>
        </p:txBody>
      </p:sp>
      <p:sp>
        <p:nvSpPr>
          <p:cNvPr id="28" name="Shape 26"/>
          <p:cNvSpPr/>
          <p:nvPr/>
        </p:nvSpPr>
        <p:spPr>
          <a:xfrm>
            <a:off x="793790" y="6235660"/>
            <a:ext cx="13042702" cy="30480"/>
          </a:xfrm>
          <a:prstGeom prst="rect">
            <a:avLst/>
          </a:prstGeom>
          <a:solidFill>
            <a:srgbClr val="FF704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9" name="Text 27"/>
          <p:cNvSpPr/>
          <p:nvPr/>
        </p:nvSpPr>
        <p:spPr>
          <a:xfrm>
            <a:off x="793790" y="64099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endParaRPr lang="en-US" sz="2200" dirty="0"/>
          </a:p>
        </p:txBody>
      </p:sp>
      <p:sp>
        <p:nvSpPr>
          <p:cNvPr id="30" name="Text 28"/>
          <p:cNvSpPr/>
          <p:nvPr/>
        </p:nvSpPr>
        <p:spPr>
          <a:xfrm>
            <a:off x="793790" y="6900386"/>
            <a:ext cx="1304270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Key findings and references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3429" y="601861"/>
            <a:ext cx="5453539" cy="6816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2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Problem Statement</a:t>
            </a:r>
            <a:endParaRPr lang="en-US" sz="4250" dirty="0"/>
          </a:p>
        </p:txBody>
      </p:sp>
      <p:sp>
        <p:nvSpPr>
          <p:cNvPr id="3" name="Text 1"/>
          <p:cNvSpPr/>
          <p:nvPr/>
        </p:nvSpPr>
        <p:spPr>
          <a:xfrm>
            <a:off x="763429" y="1828800"/>
            <a:ext cx="272676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Clinical Challenge</a:t>
            </a:r>
            <a:endParaRPr lang="en-US" sz="2100" dirty="0"/>
          </a:p>
        </p:txBody>
      </p:sp>
      <p:sp>
        <p:nvSpPr>
          <p:cNvPr id="4" name="Text 2"/>
          <p:cNvSpPr/>
          <p:nvPr/>
        </p:nvSpPr>
        <p:spPr>
          <a:xfrm>
            <a:off x="763429" y="2387679"/>
            <a:ext cx="7649170" cy="1046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Brain tumors represent a critical health concern requiring early and accurate detection to improve patient outcomes. Timely diagnosis directly correlates with treatment efficacy and survival rates.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63429" y="3652718"/>
            <a:ext cx="272676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Technical Limitation</a:t>
            </a:r>
            <a:endParaRPr lang="en-US" sz="2100" dirty="0"/>
          </a:p>
        </p:txBody>
      </p:sp>
      <p:sp>
        <p:nvSpPr>
          <p:cNvPr id="6" name="Text 4"/>
          <p:cNvSpPr/>
          <p:nvPr/>
        </p:nvSpPr>
        <p:spPr>
          <a:xfrm>
            <a:off x="763429" y="4211598"/>
            <a:ext cx="7649170" cy="1395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Raw MRI acquisitions inherently contain </a:t>
            </a:r>
            <a:r>
              <a:rPr lang="en-US" sz="17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Rician Noise</a:t>
            </a: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a statistical artifact arising from the magnitude reconstruction of complex MRI signals. This noise can obscure subtle pathological features, potentially leading to diagnostic errors or delayed detection by radiologists.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63429" y="5825609"/>
            <a:ext cx="2726769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Proposed Solution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763429" y="6384488"/>
            <a:ext cx="7649170" cy="1046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Digital image enhancement techniques provide a computational approach to suppress noise while preserving anatomical detail, thereby supporting more confident radiological interpretation.</a:t>
            </a:r>
            <a:endParaRPr lang="en-US" sz="1700" dirty="0"/>
          </a:p>
        </p:txBody>
      </p:sp>
      <p:pic>
        <p:nvPicPr>
          <p:cNvPr id="9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2428" y="1856065"/>
            <a:ext cx="4922044" cy="492204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2084"/>
            <a:ext cx="935545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Study Design &amp; Clinical Framework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594491"/>
            <a:ext cx="6407944" cy="4202906"/>
          </a:xfrm>
          <a:prstGeom prst="roundRect">
            <a:avLst>
              <a:gd name="adj" fmla="val 3481"/>
            </a:avLst>
          </a:prstGeom>
          <a:solidFill>
            <a:srgbClr val="FFFFFF"/>
          </a:solidFill>
          <a:ln w="3048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4" name="Shape 2"/>
          <p:cNvSpPr/>
          <p:nvPr/>
        </p:nvSpPr>
        <p:spPr>
          <a:xfrm>
            <a:off x="763310" y="2594491"/>
            <a:ext cx="121920" cy="4202906"/>
          </a:xfrm>
          <a:prstGeom prst="roundRect">
            <a:avLst>
              <a:gd name="adj" fmla="val 16744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" name="Text 3"/>
          <p:cNvSpPr/>
          <p:nvPr/>
        </p:nvSpPr>
        <p:spPr>
          <a:xfrm>
            <a:off x="1142524" y="2851785"/>
            <a:ext cx="303728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Retrospective Analysis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342203"/>
            <a:ext cx="58019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This study employs a 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retrospective design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, analyzing previously acquired MRI datasets rather than prospective patient enrollment. This approach enables rapid hypothesis testing and algorithm validation using existing clinical data.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1142524" y="5292804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Utilizes historical imaging records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1142524" y="5735003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No patient recruitment required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42524" y="6177201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Facilitates algorithm benchmarking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428548" y="2594491"/>
            <a:ext cx="6408063" cy="4202906"/>
          </a:xfrm>
          <a:prstGeom prst="roundRect">
            <a:avLst>
              <a:gd name="adj" fmla="val 3481"/>
            </a:avLst>
          </a:prstGeom>
          <a:solidFill>
            <a:srgbClr val="FFFFFF"/>
          </a:solidFill>
          <a:ln w="3048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1" name="Shape 9"/>
          <p:cNvSpPr/>
          <p:nvPr/>
        </p:nvSpPr>
        <p:spPr>
          <a:xfrm>
            <a:off x="7398067" y="2594491"/>
            <a:ext cx="121920" cy="4202906"/>
          </a:xfrm>
          <a:prstGeom prst="roundRect">
            <a:avLst>
              <a:gd name="adj" fmla="val 167442"/>
            </a:avLst>
          </a:prstGeom>
          <a:solidFill>
            <a:srgbClr val="FF704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2" name="Text 10"/>
          <p:cNvSpPr/>
          <p:nvPr/>
        </p:nvSpPr>
        <p:spPr>
          <a:xfrm>
            <a:off x="7777282" y="2851785"/>
            <a:ext cx="41544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Non-Invasive Imaging Modality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7777282" y="3342203"/>
            <a:ext cx="58020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Magnetic Resonance Imaging (MRI) is classified as 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non-invasive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because it relies on magnetic fields and radiofrequency pulses rather than ionizing radiation. This makes it particularly suitable for repeated imaging and pediatric populations.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7777282" y="5292804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No exposure to X-rays or gamma radiation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777282" y="5735003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Superior soft tissue contrast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777282" y="6177201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Safe for longitudinal studies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642" y="3298150"/>
            <a:ext cx="7489508" cy="675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Dataset &amp; Ethical Compliance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56642" y="4298037"/>
            <a:ext cx="4228267" cy="3336012"/>
          </a:xfrm>
          <a:prstGeom prst="roundRect">
            <a:avLst>
              <a:gd name="adj" fmla="val 5833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5" name="Text 2"/>
          <p:cNvSpPr/>
          <p:nvPr/>
        </p:nvSpPr>
        <p:spPr>
          <a:xfrm>
            <a:off x="980361" y="4521756"/>
            <a:ext cx="2702600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Source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980361" y="4989195"/>
            <a:ext cx="3780830" cy="24211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Dataset obtained from the public </a:t>
            </a:r>
            <a:r>
              <a:rPr lang="en-US" sz="17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Kaggle Repository</a:t>
            </a: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"Brain MRI Images for Tumor Detection." This repository aggregates de-identified neuroimaging data suitable for machine learning and image processing research.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01007" y="4298037"/>
            <a:ext cx="4228267" cy="3336012"/>
          </a:xfrm>
          <a:prstGeom prst="roundRect">
            <a:avLst>
              <a:gd name="adj" fmla="val 5833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8" name="Text 5"/>
          <p:cNvSpPr/>
          <p:nvPr/>
        </p:nvSpPr>
        <p:spPr>
          <a:xfrm>
            <a:off x="5424726" y="4521756"/>
            <a:ext cx="3031093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Anonymization Protocol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5424726" y="4989195"/>
            <a:ext cx="3780830" cy="2075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All imaging data has been rigorously </a:t>
            </a:r>
            <a:r>
              <a:rPr lang="en-US" sz="17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anonymized</a:t>
            </a: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to remove Protected Health Information (PHI), including patient names, dates, and institutional identifiers, ensuring full HIPAA compliance.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45372" y="4298037"/>
            <a:ext cx="4228267" cy="3336012"/>
          </a:xfrm>
          <a:prstGeom prst="roundRect">
            <a:avLst>
              <a:gd name="adj" fmla="val 5833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1" name="Text 8"/>
          <p:cNvSpPr/>
          <p:nvPr/>
        </p:nvSpPr>
        <p:spPr>
          <a:xfrm>
            <a:off x="9869091" y="4521756"/>
            <a:ext cx="2847380" cy="337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Ethical Considerations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9869091" y="4989195"/>
            <a:ext cx="3780830" cy="2075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Use of publicly available, anonymized data eliminates the need for Institutional Review Board (IRB) approval while maintaining the highest standards of patient privacy and research ethics.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82503" y="386358"/>
            <a:ext cx="6041350" cy="437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7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MRI Physics &amp; Contrast Mechanisms</a:t>
            </a:r>
            <a:endParaRPr lang="en-US" sz="2750" dirty="0"/>
          </a:p>
        </p:txBody>
      </p:sp>
      <p:sp>
        <p:nvSpPr>
          <p:cNvPr id="3" name="Text 1"/>
          <p:cNvSpPr/>
          <p:nvPr/>
        </p:nvSpPr>
        <p:spPr>
          <a:xfrm>
            <a:off x="2882503" y="1174552"/>
            <a:ext cx="1929408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Fundamental Principles</a:t>
            </a:r>
            <a:endParaRPr lang="en-US" sz="1350" dirty="0"/>
          </a:p>
        </p:txBody>
      </p:sp>
      <p:sp>
        <p:nvSpPr>
          <p:cNvPr id="4" name="Text 2"/>
          <p:cNvSpPr/>
          <p:nvPr/>
        </p:nvSpPr>
        <p:spPr>
          <a:xfrm>
            <a:off x="2882503" y="1533763"/>
            <a:ext cx="4722019" cy="1120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MRI exploits the magnetic properties of hydrogen protons abundant in biological tissues. When placed in a strong magnetic field (typically 1.5-3 Tesla), protons align with the field. Radiofrequency pulses perturb this alignment, and the resulting relaxation signals are spatially encoded to reconstruct anatomical images.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2882503" y="2794873"/>
            <a:ext cx="1752005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Contrast Weighting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2882503" y="3154085"/>
            <a:ext cx="4722019" cy="896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Different pulse sequences emphasize different tissue relaxation properties, generating T1-weighted or T2-weighted contrast. This flexibility enables visualization of both anatomical structures and pathological processes.</a:t>
            </a:r>
            <a:endParaRPr lang="en-US" sz="11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4089" y="1192054"/>
            <a:ext cx="3801189" cy="3801189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2882503" y="5361027"/>
            <a:ext cx="2504599" cy="2190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3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T1 vs T2 Contrast Comparison</a:t>
            </a:r>
            <a:endParaRPr lang="en-US" sz="1350" dirty="0"/>
          </a:p>
        </p:txBody>
      </p:sp>
      <p:sp>
        <p:nvSpPr>
          <p:cNvPr id="9" name="Shape 6"/>
          <p:cNvSpPr/>
          <p:nvPr/>
        </p:nvSpPr>
        <p:spPr>
          <a:xfrm>
            <a:off x="2882503" y="5790247"/>
            <a:ext cx="8865275" cy="2052995"/>
          </a:xfrm>
          <a:prstGeom prst="roundRect">
            <a:avLst>
              <a:gd name="adj" fmla="val 614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0" name="Shape 7"/>
          <p:cNvSpPr/>
          <p:nvPr/>
        </p:nvSpPr>
        <p:spPr>
          <a:xfrm>
            <a:off x="2890123" y="5797868"/>
            <a:ext cx="8850035" cy="40755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1" name="Text 8"/>
          <p:cNvSpPr/>
          <p:nvPr/>
        </p:nvSpPr>
        <p:spPr>
          <a:xfrm>
            <a:off x="3030379" y="5889546"/>
            <a:ext cx="192833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Tissue Type</a:t>
            </a:r>
            <a:endParaRPr lang="en-US" sz="1100" dirty="0"/>
          </a:p>
        </p:txBody>
      </p:sp>
      <p:sp>
        <p:nvSpPr>
          <p:cNvPr id="12" name="Text 9"/>
          <p:cNvSpPr/>
          <p:nvPr/>
        </p:nvSpPr>
        <p:spPr>
          <a:xfrm>
            <a:off x="5246608" y="5889546"/>
            <a:ext cx="3030855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T1-Weighted Signal</a:t>
            </a:r>
            <a:endParaRPr lang="en-US" sz="1100" dirty="0"/>
          </a:p>
        </p:txBody>
      </p:sp>
      <p:sp>
        <p:nvSpPr>
          <p:cNvPr id="13" name="Text 10"/>
          <p:cNvSpPr/>
          <p:nvPr/>
        </p:nvSpPr>
        <p:spPr>
          <a:xfrm>
            <a:off x="8565356" y="5889546"/>
            <a:ext cx="3034665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T2-Weighted Signal</a:t>
            </a:r>
            <a:endParaRPr lang="en-US" sz="1100" dirty="0"/>
          </a:p>
        </p:txBody>
      </p:sp>
      <p:sp>
        <p:nvSpPr>
          <p:cNvPr id="14" name="Shape 11"/>
          <p:cNvSpPr/>
          <p:nvPr/>
        </p:nvSpPr>
        <p:spPr>
          <a:xfrm>
            <a:off x="2890123" y="6205418"/>
            <a:ext cx="8850035" cy="40755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5" name="Text 12"/>
          <p:cNvSpPr/>
          <p:nvPr/>
        </p:nvSpPr>
        <p:spPr>
          <a:xfrm>
            <a:off x="3030379" y="6297097"/>
            <a:ext cx="192833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Cerebrospinal Fluid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5246608" y="6297097"/>
            <a:ext cx="3030855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Dark (Hypointense)</a:t>
            </a:r>
            <a:endParaRPr lang="en-US" sz="1100" dirty="0"/>
          </a:p>
        </p:txBody>
      </p:sp>
      <p:sp>
        <p:nvSpPr>
          <p:cNvPr id="17" name="Text 14"/>
          <p:cNvSpPr/>
          <p:nvPr/>
        </p:nvSpPr>
        <p:spPr>
          <a:xfrm>
            <a:off x="8565356" y="6297097"/>
            <a:ext cx="3034665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Bright (Hyperintense)</a:t>
            </a:r>
            <a:endParaRPr lang="en-US" sz="1100" dirty="0"/>
          </a:p>
        </p:txBody>
      </p:sp>
      <p:sp>
        <p:nvSpPr>
          <p:cNvPr id="18" name="Shape 15"/>
          <p:cNvSpPr/>
          <p:nvPr/>
        </p:nvSpPr>
        <p:spPr>
          <a:xfrm>
            <a:off x="2890123" y="6612969"/>
            <a:ext cx="8850035" cy="40755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9" name="Text 16"/>
          <p:cNvSpPr/>
          <p:nvPr/>
        </p:nvSpPr>
        <p:spPr>
          <a:xfrm>
            <a:off x="3030379" y="6704648"/>
            <a:ext cx="192833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Gray Matter</a:t>
            </a:r>
            <a:endParaRPr lang="en-US" sz="1100" dirty="0"/>
          </a:p>
        </p:txBody>
      </p:sp>
      <p:sp>
        <p:nvSpPr>
          <p:cNvPr id="20" name="Text 17"/>
          <p:cNvSpPr/>
          <p:nvPr/>
        </p:nvSpPr>
        <p:spPr>
          <a:xfrm>
            <a:off x="5246608" y="6704648"/>
            <a:ext cx="3030855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Intermediate Gray</a:t>
            </a:r>
            <a:endParaRPr lang="en-US" sz="1100" dirty="0"/>
          </a:p>
        </p:txBody>
      </p:sp>
      <p:sp>
        <p:nvSpPr>
          <p:cNvPr id="21" name="Text 18"/>
          <p:cNvSpPr/>
          <p:nvPr/>
        </p:nvSpPr>
        <p:spPr>
          <a:xfrm>
            <a:off x="8565356" y="6704648"/>
            <a:ext cx="3034665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Intermediate Bright</a:t>
            </a:r>
            <a:endParaRPr lang="en-US" sz="1100" dirty="0"/>
          </a:p>
        </p:txBody>
      </p:sp>
      <p:sp>
        <p:nvSpPr>
          <p:cNvPr id="22" name="Shape 19"/>
          <p:cNvSpPr/>
          <p:nvPr/>
        </p:nvSpPr>
        <p:spPr>
          <a:xfrm>
            <a:off x="2890123" y="7020520"/>
            <a:ext cx="8850035" cy="40755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3" name="Text 20"/>
          <p:cNvSpPr/>
          <p:nvPr/>
        </p:nvSpPr>
        <p:spPr>
          <a:xfrm>
            <a:off x="3030379" y="7112198"/>
            <a:ext cx="192833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White Matter</a:t>
            </a:r>
            <a:endParaRPr lang="en-US" sz="1100" dirty="0"/>
          </a:p>
        </p:txBody>
      </p:sp>
      <p:sp>
        <p:nvSpPr>
          <p:cNvPr id="24" name="Text 21"/>
          <p:cNvSpPr/>
          <p:nvPr/>
        </p:nvSpPr>
        <p:spPr>
          <a:xfrm>
            <a:off x="5246608" y="7112198"/>
            <a:ext cx="3030855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Bright</a:t>
            </a:r>
            <a:endParaRPr lang="en-US" sz="1100" dirty="0"/>
          </a:p>
        </p:txBody>
      </p:sp>
      <p:sp>
        <p:nvSpPr>
          <p:cNvPr id="25" name="Text 22"/>
          <p:cNvSpPr/>
          <p:nvPr/>
        </p:nvSpPr>
        <p:spPr>
          <a:xfrm>
            <a:off x="8565356" y="7112198"/>
            <a:ext cx="3034665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Intermediate Dark</a:t>
            </a:r>
            <a:endParaRPr lang="en-US" sz="1100" dirty="0"/>
          </a:p>
        </p:txBody>
      </p:sp>
      <p:sp>
        <p:nvSpPr>
          <p:cNvPr id="26" name="Shape 23"/>
          <p:cNvSpPr/>
          <p:nvPr/>
        </p:nvSpPr>
        <p:spPr>
          <a:xfrm>
            <a:off x="2890123" y="7428071"/>
            <a:ext cx="8850035" cy="40755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7" name="Text 24"/>
          <p:cNvSpPr/>
          <p:nvPr/>
        </p:nvSpPr>
        <p:spPr>
          <a:xfrm>
            <a:off x="3030379" y="7519749"/>
            <a:ext cx="1928336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Pathology/Edema</a:t>
            </a:r>
            <a:endParaRPr lang="en-US" sz="1100" dirty="0"/>
          </a:p>
        </p:txBody>
      </p:sp>
      <p:sp>
        <p:nvSpPr>
          <p:cNvPr id="28" name="Text 25"/>
          <p:cNvSpPr/>
          <p:nvPr/>
        </p:nvSpPr>
        <p:spPr>
          <a:xfrm>
            <a:off x="5246608" y="7519749"/>
            <a:ext cx="3030855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Dark to Intermediate</a:t>
            </a:r>
            <a:endParaRPr lang="en-US" sz="1100" dirty="0"/>
          </a:p>
        </p:txBody>
      </p:sp>
      <p:sp>
        <p:nvSpPr>
          <p:cNvPr id="29" name="Text 26"/>
          <p:cNvSpPr/>
          <p:nvPr/>
        </p:nvSpPr>
        <p:spPr>
          <a:xfrm>
            <a:off x="8565356" y="7519749"/>
            <a:ext cx="3034665" cy="224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Bright (Hyperintense)</a:t>
            </a:r>
            <a:endParaRPr lang="en-US" sz="11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07137" y="557213"/>
            <a:ext cx="5065633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Algorithm Workflow</a:t>
            </a:r>
            <a:endParaRPr lang="en-US" sz="39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137" y="1595557"/>
            <a:ext cx="1013103" cy="1215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122765" y="1798082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Load Image</a:t>
            </a:r>
            <a:endParaRPr lang="en-US" sz="1950" dirty="0"/>
          </a:p>
        </p:txBody>
      </p:sp>
      <p:sp>
        <p:nvSpPr>
          <p:cNvPr id="5" name="Text 2"/>
          <p:cNvSpPr/>
          <p:nvPr/>
        </p:nvSpPr>
        <p:spPr>
          <a:xfrm>
            <a:off x="2122765" y="2236113"/>
            <a:ext cx="11600378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Import raw MRI DICOM or standard image format into processing environment</a:t>
            </a:r>
            <a:endParaRPr lang="en-US" sz="15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137" y="2811304"/>
            <a:ext cx="1013103" cy="121574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122765" y="3013829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Convert to Grayscale</a:t>
            </a:r>
            <a:endParaRPr lang="en-US" sz="1950" dirty="0"/>
          </a:p>
        </p:txBody>
      </p:sp>
      <p:sp>
        <p:nvSpPr>
          <p:cNvPr id="8" name="Text 4"/>
          <p:cNvSpPr/>
          <p:nvPr/>
        </p:nvSpPr>
        <p:spPr>
          <a:xfrm>
            <a:off x="2122765" y="3451860"/>
            <a:ext cx="11600378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Transform multi-channel data to single-channel intensity representation</a:t>
            </a:r>
            <a:endParaRPr lang="en-US" sz="15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7137" y="4027051"/>
            <a:ext cx="1013103" cy="1215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122765" y="4229576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Apply Gaussian Filter</a:t>
            </a:r>
            <a:endParaRPr lang="en-US" sz="1950" dirty="0"/>
          </a:p>
        </p:txBody>
      </p:sp>
      <p:sp>
        <p:nvSpPr>
          <p:cNvPr id="11" name="Text 6"/>
          <p:cNvSpPr/>
          <p:nvPr/>
        </p:nvSpPr>
        <p:spPr>
          <a:xfrm>
            <a:off x="2122765" y="4667607"/>
            <a:ext cx="11600378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Convolve image with 5×5 Gaussian kernel for noise suppression</a:t>
            </a:r>
            <a:endParaRPr lang="en-US" sz="15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7137" y="5242798"/>
            <a:ext cx="1013103" cy="1215747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122765" y="5445323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Calculate SNR</a:t>
            </a:r>
            <a:endParaRPr lang="en-US" sz="1950" dirty="0"/>
          </a:p>
        </p:txBody>
      </p:sp>
      <p:sp>
        <p:nvSpPr>
          <p:cNvPr id="14" name="Text 8"/>
          <p:cNvSpPr/>
          <p:nvPr/>
        </p:nvSpPr>
        <p:spPr>
          <a:xfrm>
            <a:off x="2122765" y="5883354"/>
            <a:ext cx="11600378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Quantify signal-to-noise ratio improvement using standard metrics</a:t>
            </a:r>
            <a:endParaRPr lang="en-US" sz="15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137" y="6458545"/>
            <a:ext cx="1013103" cy="1215747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2122765" y="6661071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Export Result</a:t>
            </a:r>
            <a:endParaRPr lang="en-US" sz="1950" dirty="0"/>
          </a:p>
        </p:txBody>
      </p:sp>
      <p:sp>
        <p:nvSpPr>
          <p:cNvPr id="17" name="Text 10"/>
          <p:cNvSpPr/>
          <p:nvPr/>
        </p:nvSpPr>
        <p:spPr>
          <a:xfrm>
            <a:off x="2122765" y="7099102"/>
            <a:ext cx="11600378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Save enhanced image for radiological review and validation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7235" y="579358"/>
            <a:ext cx="13155930" cy="13163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Methodology: Gaussian Filtering &amp; SNR Quantification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7235" y="2422208"/>
            <a:ext cx="3382089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Implementation Framework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737235" y="2961799"/>
            <a:ext cx="6321028" cy="13477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image enhancement pipeline was implemented in </a:t>
            </a:r>
            <a:r>
              <a:rPr lang="en-US" sz="16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Python</a:t>
            </a: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using the </a:t>
            </a:r>
            <a:r>
              <a:rPr lang="en-US" sz="16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OpenCV</a:t>
            </a: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library (cv2 module), which provides optimized computer vision algorithms suitable for medical image processing.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37235" y="4520208"/>
            <a:ext cx="3847743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Gaussian Filtering (5×5 Kernel)</a:t>
            </a:r>
            <a:endParaRPr lang="en-US" sz="2050" dirty="0"/>
          </a:p>
        </p:txBody>
      </p:sp>
      <p:sp>
        <p:nvSpPr>
          <p:cNvPr id="6" name="Text 4"/>
          <p:cNvSpPr/>
          <p:nvPr/>
        </p:nvSpPr>
        <p:spPr>
          <a:xfrm>
            <a:off x="737235" y="5059799"/>
            <a:ext cx="6321028" cy="13477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 Gaussian filter applies spatially weighted averaging, where pixel contributions decrease with distance according to a Gaussian distribution. The </a:t>
            </a:r>
            <a:r>
              <a:rPr lang="en-US" sz="16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5×5 kernel size</a:t>
            </a: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balances noise reduction with edge preservation, critical for maintaining diagnostic features.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729615" y="6820852"/>
            <a:ext cx="6321028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Mathematical form:</a:t>
            </a: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G(x,y) = (1/2πσ²)e^(-(x²+y²)/2σ²)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7579757" y="2422208"/>
            <a:ext cx="3457575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Signal-to-Noise Ratio (SNR)</a:t>
            </a:r>
            <a:endParaRPr lang="en-US" sz="2050" dirty="0"/>
          </a:p>
        </p:txBody>
      </p:sp>
      <p:sp>
        <p:nvSpPr>
          <p:cNvPr id="9" name="Text 7"/>
          <p:cNvSpPr/>
          <p:nvPr/>
        </p:nvSpPr>
        <p:spPr>
          <a:xfrm>
            <a:off x="7579757" y="2961799"/>
            <a:ext cx="6321028" cy="6738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SNR quantifies image quality by comparing signal strength to background noise level. It is defined as: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7579757" y="3825240"/>
            <a:ext cx="6321028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SNR = μsignal / σnoise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7579757" y="4351734"/>
            <a:ext cx="6321028" cy="10108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where μsignal represents mean intensity in the region of interest and σnoise represents standard deviation in a background region.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579757" y="5573197"/>
            <a:ext cx="2632948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Quality Metric</a:t>
            </a:r>
            <a:endParaRPr lang="en-US" sz="2050" dirty="0"/>
          </a:p>
        </p:txBody>
      </p:sp>
      <p:sp>
        <p:nvSpPr>
          <p:cNvPr id="13" name="Text 11"/>
          <p:cNvSpPr/>
          <p:nvPr/>
        </p:nvSpPr>
        <p:spPr>
          <a:xfrm>
            <a:off x="7579757" y="6112788"/>
            <a:ext cx="6321028" cy="13477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Higher SNR values indicate improved image quality, with reduced noise facilitating clearer visualization of anatomical boundaries and pathological features. SNR improvement quantifies the effectiveness of the filtering operation.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152180" y="534591"/>
            <a:ext cx="7790736" cy="4113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Experimental Results: Image Quality Enhancement</a:t>
            </a:r>
            <a:endParaRPr lang="en-US" sz="2550" dirty="0"/>
          </a:p>
        </p:txBody>
      </p:sp>
      <p:sp>
        <p:nvSpPr>
          <p:cNvPr id="3" name="Text 1"/>
          <p:cNvSpPr/>
          <p:nvPr/>
        </p:nvSpPr>
        <p:spPr>
          <a:xfrm>
            <a:off x="3152180" y="998577"/>
            <a:ext cx="1645444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 Comparison</a:t>
            </a:r>
            <a:endParaRPr lang="en-US" sz="1250" dirty="0"/>
          </a:p>
        </p:txBody>
      </p:sp>
      <p:sp>
        <p:nvSpPr>
          <p:cNvPr id="4" name="Text 2"/>
          <p:cNvSpPr/>
          <p:nvPr/>
        </p:nvSpPr>
        <p:spPr>
          <a:xfrm>
            <a:off x="3152180" y="1533168"/>
            <a:ext cx="1645444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Raw MRI Image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3152180" y="1870353"/>
            <a:ext cx="4002405" cy="210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Original acquisition with inherent Rician noise artifacts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3152180" y="2228969"/>
            <a:ext cx="4002405" cy="3230523"/>
          </a:xfrm>
          <a:prstGeom prst="roundRect">
            <a:avLst>
              <a:gd name="adj" fmla="val 4024"/>
            </a:avLst>
          </a:prstGeom>
          <a:solidFill>
            <a:srgbClr val="FFC4B3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3744" y="2430661"/>
            <a:ext cx="164544" cy="131564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7332" y="2393394"/>
            <a:ext cx="2832099" cy="291702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579852" y="4778454"/>
            <a:ext cx="3443168" cy="210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00" dirty="0"/>
          </a:p>
        </p:txBody>
      </p:sp>
      <p:sp>
        <p:nvSpPr>
          <p:cNvPr id="10" name="Text 6"/>
          <p:cNvSpPr/>
          <p:nvPr/>
        </p:nvSpPr>
        <p:spPr>
          <a:xfrm>
            <a:off x="7483197" y="1533168"/>
            <a:ext cx="1645444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12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Processed Image</a:t>
            </a:r>
            <a:endParaRPr lang="en-US" sz="1250" dirty="0"/>
          </a:p>
        </p:txBody>
      </p:sp>
      <p:sp>
        <p:nvSpPr>
          <p:cNvPr id="11" name="Text 7"/>
          <p:cNvSpPr/>
          <p:nvPr/>
        </p:nvSpPr>
        <p:spPr>
          <a:xfrm>
            <a:off x="7483197" y="1870353"/>
            <a:ext cx="4002405" cy="210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Post-Gaussian filtering with enhanced tissue contrast</a:t>
            </a:r>
            <a:endParaRPr lang="en-US" sz="1000" dirty="0"/>
          </a:p>
        </p:txBody>
      </p:sp>
      <p:sp>
        <p:nvSpPr>
          <p:cNvPr id="12" name="Shape 8"/>
          <p:cNvSpPr/>
          <p:nvPr/>
        </p:nvSpPr>
        <p:spPr>
          <a:xfrm>
            <a:off x="7483197" y="2228969"/>
            <a:ext cx="4002405" cy="3230523"/>
          </a:xfrm>
          <a:prstGeom prst="roundRect">
            <a:avLst>
              <a:gd name="adj" fmla="val 3667"/>
            </a:avLst>
          </a:prstGeom>
          <a:solidFill>
            <a:srgbClr val="FFC4B3"/>
          </a:solidFill>
          <a:ln/>
        </p:spPr>
        <p:txBody>
          <a:bodyPr/>
          <a:lstStyle/>
          <a:p>
            <a:endParaRPr lang="tr-TR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4761" y="2430661"/>
            <a:ext cx="164544" cy="131564"/>
          </a:xfrm>
          <a:prstGeom prst="rect">
            <a:avLst/>
          </a:prstGeom>
        </p:spPr>
      </p:pic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6842" y="2374493"/>
            <a:ext cx="3295114" cy="2901493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7910870" y="5064681"/>
            <a:ext cx="3443168" cy="210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endParaRPr lang="en-US" sz="1000" dirty="0"/>
          </a:p>
        </p:txBody>
      </p:sp>
      <p:sp>
        <p:nvSpPr>
          <p:cNvPr id="16" name="Text 10"/>
          <p:cNvSpPr/>
          <p:nvPr/>
        </p:nvSpPr>
        <p:spPr>
          <a:xfrm>
            <a:off x="3152180" y="5821204"/>
            <a:ext cx="4080629" cy="434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34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0.31</a:t>
            </a:r>
            <a:endParaRPr lang="en-US" sz="3400" dirty="0"/>
          </a:p>
        </p:txBody>
      </p:sp>
      <p:sp>
        <p:nvSpPr>
          <p:cNvPr id="17" name="Text 11"/>
          <p:cNvSpPr/>
          <p:nvPr/>
        </p:nvSpPr>
        <p:spPr>
          <a:xfrm>
            <a:off x="4369713" y="6419969"/>
            <a:ext cx="1645444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Normal Tissue</a:t>
            </a:r>
            <a:endParaRPr lang="en-US" sz="1250" dirty="0"/>
          </a:p>
        </p:txBody>
      </p:sp>
      <p:sp>
        <p:nvSpPr>
          <p:cNvPr id="18" name="Text 12"/>
          <p:cNvSpPr/>
          <p:nvPr/>
        </p:nvSpPr>
        <p:spPr>
          <a:xfrm>
            <a:off x="3152180" y="6704528"/>
            <a:ext cx="4080629" cy="2106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SNR improvement in healthy brain parenchyma regions</a:t>
            </a:r>
            <a:endParaRPr lang="en-US" sz="1000" dirty="0"/>
          </a:p>
        </p:txBody>
      </p:sp>
      <p:sp>
        <p:nvSpPr>
          <p:cNvPr id="19" name="Text 13"/>
          <p:cNvSpPr/>
          <p:nvPr/>
        </p:nvSpPr>
        <p:spPr>
          <a:xfrm>
            <a:off x="7397353" y="5821204"/>
            <a:ext cx="4080748" cy="434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400"/>
              </a:lnSpc>
              <a:buNone/>
            </a:pPr>
            <a:r>
              <a:rPr lang="en-US" sz="34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0.63</a:t>
            </a:r>
            <a:endParaRPr lang="en-US" sz="3400" dirty="0"/>
          </a:p>
        </p:txBody>
      </p:sp>
      <p:sp>
        <p:nvSpPr>
          <p:cNvPr id="20" name="Text 14"/>
          <p:cNvSpPr/>
          <p:nvPr/>
        </p:nvSpPr>
        <p:spPr>
          <a:xfrm>
            <a:off x="8615005" y="6419969"/>
            <a:ext cx="1645444" cy="205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600"/>
              </a:lnSpc>
              <a:buNone/>
            </a:pPr>
            <a:r>
              <a:rPr lang="en-US" sz="12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Tumor Case 1</a:t>
            </a:r>
            <a:endParaRPr lang="en-US" sz="1250" dirty="0"/>
          </a:p>
        </p:txBody>
      </p:sp>
      <p:sp>
        <p:nvSpPr>
          <p:cNvPr id="21" name="Text 15"/>
          <p:cNvSpPr/>
          <p:nvPr/>
        </p:nvSpPr>
        <p:spPr>
          <a:xfrm>
            <a:off x="7397353" y="6704528"/>
            <a:ext cx="4080748" cy="421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650"/>
              </a:lnSpc>
              <a:buNone/>
            </a:pPr>
            <a:r>
              <a:rPr lang="en-US" sz="1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SNR improvement in pathological tumor region, enabling clearer boundary delineation</a:t>
            </a:r>
            <a:endParaRPr lang="en-US" sz="1000" dirty="0"/>
          </a:p>
        </p:txBody>
      </p:sp>
      <p:sp>
        <p:nvSpPr>
          <p:cNvPr id="22" name="Text 16"/>
          <p:cNvSpPr/>
          <p:nvPr/>
        </p:nvSpPr>
        <p:spPr>
          <a:xfrm>
            <a:off x="3152180" y="7273766"/>
            <a:ext cx="8325922" cy="4212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The quantitative analysis demonstrates consistent SNR improvements across both normal and pathological tissues, with tumor regions showing particularly significant enhancement (102% improvement), facilitating more confident diagnostic interpretation.</a:t>
            </a:r>
            <a:endParaRPr lang="en-US" sz="1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1011</Words>
  <Application>Microsoft Office PowerPoint</Application>
  <PresentationFormat>Özel</PresentationFormat>
  <Paragraphs>128</Paragraphs>
  <Slides>10</Slides>
  <Notes>10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5" baseType="lpstr">
      <vt:lpstr>Inter</vt:lpstr>
      <vt:lpstr>Inter Light</vt:lpstr>
      <vt:lpstr>Arial</vt:lpstr>
      <vt:lpstr>Manrope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mede can</dc:creator>
  <cp:lastModifiedBy>mede can</cp:lastModifiedBy>
  <cp:revision>3</cp:revision>
  <dcterms:created xsi:type="dcterms:W3CDTF">2026-01-13T20:55:16Z</dcterms:created>
  <dcterms:modified xsi:type="dcterms:W3CDTF">2026-01-13T20:56:45Z</dcterms:modified>
</cp:coreProperties>
</file>